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975" r:id="rId2"/>
    <p:sldId id="1290" r:id="rId3"/>
    <p:sldId id="1282" r:id="rId4"/>
    <p:sldId id="1283" r:id="rId5"/>
    <p:sldId id="1284" r:id="rId6"/>
    <p:sldId id="1152" r:id="rId7"/>
    <p:sldId id="1153" r:id="rId8"/>
    <p:sldId id="1154" r:id="rId9"/>
    <p:sldId id="1155" r:id="rId10"/>
    <p:sldId id="1156" r:id="rId11"/>
    <p:sldId id="1157" r:id="rId12"/>
    <p:sldId id="1215" r:id="rId13"/>
    <p:sldId id="1285" r:id="rId14"/>
    <p:sldId id="1158" r:id="rId15"/>
    <p:sldId id="1166" r:id="rId16"/>
    <p:sldId id="1167" r:id="rId17"/>
    <p:sldId id="1168" r:id="rId18"/>
    <p:sldId id="1169" r:id="rId19"/>
    <p:sldId id="1170" r:id="rId20"/>
    <p:sldId id="1171" r:id="rId21"/>
    <p:sldId id="1172" r:id="rId22"/>
    <p:sldId id="1286" r:id="rId23"/>
    <p:sldId id="1173" r:id="rId24"/>
    <p:sldId id="1174" r:id="rId25"/>
    <p:sldId id="1175" r:id="rId26"/>
    <p:sldId id="1177" r:id="rId27"/>
    <p:sldId id="876" r:id="rId28"/>
  </p:sldIdLst>
  <p:sldSz cx="9144000" cy="6858000" type="screen4x3"/>
  <p:notesSz cx="9144000" cy="6858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984"/>
    <a:srgbClr val="132584"/>
    <a:srgbClr val="12357C"/>
    <a:srgbClr val="00FF00"/>
    <a:srgbClr val="FFFF00"/>
    <a:srgbClr val="DDDDDD"/>
    <a:srgbClr val="93052E"/>
    <a:srgbClr val="922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2" autoAdjust="0"/>
    <p:restoredTop sz="47522" autoAdjust="0"/>
  </p:normalViewPr>
  <p:slideViewPr>
    <p:cSldViewPr snapToObjects="1">
      <p:cViewPr varScale="1">
        <p:scale>
          <a:sx n="51" d="100"/>
          <a:sy n="51" d="100"/>
        </p:scale>
        <p:origin x="3276" y="39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70"/>
    </p:cViewPr>
  </p:sorterViewPr>
  <p:notesViewPr>
    <p:cSldViewPr snapToObjects="1">
      <p:cViewPr varScale="1">
        <p:scale>
          <a:sx n="75" d="100"/>
          <a:sy n="75" d="100"/>
        </p:scale>
        <p:origin x="-9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AE1928-9D4C-49B6-AAF6-367633392B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271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1B0A9D7-2049-40C3-89F4-FDE8A803A6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0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FA4841EF-E585-44AF-AE85-F1852AF758AD}" type="slidenum">
              <a:rPr lang="en-US" altLang="zh-CN" sz="1200">
                <a:ea typeface="宋体" panose="02010600030101010101" pitchFamily="2" charset="-122"/>
              </a:rPr>
              <a:pPr algn="r"/>
              <a:t>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3729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48074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80852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958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448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58295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98492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1739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91246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79497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19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3244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5F5927A-54F0-4D8D-A258-6A84A3EF3DAE}" type="slidenum">
              <a:rPr lang="en-US" altLang="zh-CN" sz="1200">
                <a:ea typeface="宋体" panose="02010600030101010101" pitchFamily="2" charset="-122"/>
              </a:rPr>
              <a:pPr algn="r"/>
              <a:t>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7628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2711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21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2010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22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42096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23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41762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24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73118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25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6923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26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2802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B0A9D7-2049-40C3-89F4-FDE8A803A61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643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94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9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09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6213" y="304800"/>
            <a:ext cx="4162425" cy="3122613"/>
          </a:xfrm>
          <a:ln/>
        </p:spPr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0438" y="3255963"/>
            <a:ext cx="7677150" cy="30829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61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6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01212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7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rtl="0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7227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8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7761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r"/>
            <a:fld id="{370B7790-72F6-42D8-BEA4-C2C7E26DDB8E}" type="slidenum">
              <a:rPr lang="en-US" altLang="zh-CN" sz="1200">
                <a:ea typeface="宋体" panose="02010600030101010101" pitchFamily="2" charset="-122"/>
              </a:rPr>
              <a:pPr algn="r"/>
              <a:t>9</a:t>
            </a:fld>
            <a:endParaRPr lang="en-US" altLang="zh-CN" sz="1200">
              <a:ea typeface="宋体" panose="02010600030101010101" pitchFamily="2" charset="-122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63708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3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北方交通大学—世纪钟（校钟）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179388"/>
            <a:ext cx="842962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8" descr="北方交通大学—思源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4150"/>
            <a:ext cx="9525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9" descr="09525834336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79388"/>
            <a:ext cx="8382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1" descr="19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4150"/>
            <a:ext cx="7620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2" descr="20055131012136649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84150"/>
            <a:ext cx="8810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400"/>
            </a:lvl1pPr>
          </a:lstStyle>
          <a:p>
            <a:pPr lvl="0"/>
            <a:r>
              <a:rPr lang="zh-CN" altLang="en-US" noProof="0" dirty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pic>
        <p:nvPicPr>
          <p:cNvPr id="1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9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81825" y="152400"/>
            <a:ext cx="2162175" cy="61817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0538" y="152400"/>
            <a:ext cx="6338887" cy="61817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097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0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1538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61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9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26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8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92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badgeb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131888"/>
            <a:ext cx="709295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8" y="9906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52400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0538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pic>
        <p:nvPicPr>
          <p:cNvPr id="2050" name="Picture 2" descr="https://timgsa.baidu.com/timg?image&amp;quality=80&amp;size=b9999_10000&amp;sec=1583378920329&amp;di=e25020f7c280b3bc5a1a0bc6e7f7af6c&amp;imgtype=0&amp;src=http%3A%2F%2Fimg.sanhao.com%2Fcommunity_news%2F12877%2F20170314150347967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6" y="56935"/>
            <a:ext cx="2277422" cy="93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6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752600"/>
            <a:ext cx="8839200" cy="1927225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Software Quality Assurance and Testing Technology</a:t>
            </a:r>
            <a:endParaRPr lang="zh-CN" altLang="zh-CN" sz="4000" dirty="0" smtClean="0">
              <a:latin typeface="Cambria" panose="020405030504060302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419600"/>
            <a:ext cx="6172200" cy="1524000"/>
          </a:xfrm>
        </p:spPr>
        <p:txBody>
          <a:bodyPr/>
          <a:lstStyle/>
          <a:p>
            <a:pPr eaLnBrk="1" hangingPunct="1"/>
            <a:r>
              <a:rPr lang="en-US" altLang="zh-CN" sz="1800" b="1" dirty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2</a:t>
            </a:r>
            <a:r>
              <a:rPr lang="en-US" altLang="zh-CN" sz="1800" b="1" baseline="30000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nd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Semester, Spring 2022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Haiming Liu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liuhaiming@bjtu.edu.cn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School of Software Engineering</a:t>
            </a:r>
          </a:p>
          <a:p>
            <a:pPr eaLnBrk="1" hangingPunct="1"/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Beijing </a:t>
            </a:r>
            <a:r>
              <a:rPr lang="en-US" altLang="zh-CN" sz="1800" b="1" dirty="0" err="1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Jiaotong</a:t>
            </a:r>
            <a:r>
              <a:rPr lang="en-US" altLang="zh-CN" sz="1800" b="1" dirty="0" smtClean="0">
                <a:solidFill>
                  <a:srgbClr val="133984"/>
                </a:solidFill>
                <a:latin typeface="Cambria" panose="02040503050406030204" pitchFamily="18" charset="0"/>
                <a:ea typeface="华文新魏" panose="02010800040101010101" pitchFamily="2" charset="-122"/>
              </a:rPr>
              <a:t> University</a:t>
            </a:r>
            <a:endParaRPr lang="zh-CN" altLang="zh-CN" sz="2800" b="1" dirty="0" smtClean="0">
              <a:solidFill>
                <a:srgbClr val="133984"/>
              </a:solidFill>
              <a:latin typeface="Cambria" panose="02040503050406030204" pitchFamily="18" charset="0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28600" y="1066800"/>
            <a:ext cx="6477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err="1" smtClean="0">
                <a:latin typeface="Cambria" panose="02040503050406030204" pitchFamily="18" charset="0"/>
              </a:rPr>
              <a:t>Peano’s</a:t>
            </a:r>
            <a:r>
              <a:rPr lang="en-US" altLang="zh-CN" dirty="0" smtClean="0">
                <a:latin typeface="Cambria" panose="02040503050406030204" pitchFamily="18" charset="0"/>
              </a:rPr>
              <a:t> axioms for the structure of natural numbers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057400"/>
            <a:ext cx="8305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1 is a natural number.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Every natural number is equal to itself                                                         (equality is reflexive).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For all natural numbers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,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if and only 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 </a:t>
            </a:r>
            <a:r>
              <a:rPr lang="en-US" altLang="zh-CN" sz="2000" dirty="0" smtClean="0">
                <a:latin typeface="Cambria" panose="02040503050406030204" pitchFamily="18" charset="0"/>
              </a:rPr>
              <a:t>(equality is symmetric).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For all natural numbers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,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,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c</a:t>
            </a:r>
            <a:r>
              <a:rPr lang="en-US" altLang="zh-CN" sz="2000" dirty="0" smtClean="0">
                <a:latin typeface="Cambria" panose="02040503050406030204" pitchFamily="18" charset="0"/>
              </a:rPr>
              <a:t>, 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c</a:t>
            </a:r>
            <a:r>
              <a:rPr lang="en-US" altLang="zh-CN" sz="2000" dirty="0" smtClean="0">
                <a:latin typeface="Cambria" panose="02040503050406030204" pitchFamily="18" charset="0"/>
              </a:rPr>
              <a:t> then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c</a:t>
            </a:r>
            <a:r>
              <a:rPr lang="en-US" altLang="zh-CN" sz="2000" dirty="0" smtClean="0">
                <a:latin typeface="Cambria" panose="02040503050406030204" pitchFamily="18" charset="0"/>
              </a:rPr>
              <a:t> (equality is transitive).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 then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 then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a)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and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are natural numbers then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</a:t>
            </a:r>
            <a:r>
              <a:rPr lang="en-US" altLang="zh-CN" sz="2000" dirty="0" smtClean="0">
                <a:latin typeface="Cambria" panose="02040503050406030204" pitchFamily="18" charset="0"/>
              </a:rPr>
              <a:t> if and only if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a)</a:t>
            </a:r>
            <a:r>
              <a:rPr lang="en-US" altLang="zh-CN" sz="2000" dirty="0" smtClean="0">
                <a:latin typeface="Cambria" panose="02040503050406030204" pitchFamily="18" charset="0"/>
              </a:rPr>
              <a:t> =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b)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.</a:t>
            </a:r>
            <a:endParaRPr lang="en-US" altLang="zh-CN" sz="2000" dirty="0" smtClean="0">
              <a:latin typeface="Cambria" panose="02040503050406030204" pitchFamily="18" charset="0"/>
            </a:endParaRP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If 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</a:t>
            </a:r>
            <a:r>
              <a:rPr lang="en-US" altLang="zh-CN" sz="2000" dirty="0" smtClean="0">
                <a:latin typeface="Cambria" panose="02040503050406030204" pitchFamily="18" charset="0"/>
              </a:rPr>
              <a:t> is a natural number then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a)</a:t>
            </a:r>
            <a:r>
              <a:rPr lang="en-US" altLang="zh-CN" sz="2000" dirty="0" smtClean="0">
                <a:latin typeface="Cambria" panose="02040503050406030204" pitchFamily="18" charset="0"/>
              </a:rPr>
              <a:t> is not equal to 1.</a:t>
            </a:r>
          </a:p>
          <a:p>
            <a:pPr marL="533400" indent="-533400">
              <a:lnSpc>
                <a:spcPct val="90000"/>
              </a:lnSpc>
              <a:spcAft>
                <a:spcPts val="100"/>
              </a:spcAft>
              <a:buFont typeface="Arial" panose="020B0604020202020204" pitchFamily="34" charset="0"/>
              <a:buAutoNum type="arabicPeriod"/>
            </a:pPr>
            <a:r>
              <a:rPr lang="en-US" altLang="zh-CN" sz="2000" dirty="0" smtClean="0">
                <a:latin typeface="Cambria" panose="02040503050406030204" pitchFamily="18" charset="0"/>
              </a:rPr>
              <a:t>For every set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, if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1</a:t>
            </a:r>
            <a:r>
              <a:rPr lang="en-US" altLang="zh-CN" sz="2000" dirty="0" smtClean="0">
                <a:latin typeface="Cambria" panose="02040503050406030204" pitchFamily="18" charset="0"/>
              </a:rPr>
              <a:t> is in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, and </a:t>
            </a:r>
            <a:r>
              <a:rPr lang="en-US" altLang="zh-CN" sz="2000" b="1" dirty="0" smtClean="0">
                <a:latin typeface="Cambria" panose="02040503050406030204" pitchFamily="18" charset="0"/>
              </a:rPr>
              <a:t>successor(</a:t>
            </a:r>
            <a:r>
              <a:rPr lang="en-US" altLang="zh-CN" sz="2000" b="1" i="1" dirty="0" smtClean="0">
                <a:latin typeface="Cambria" panose="02040503050406030204" pitchFamily="18" charset="0"/>
              </a:rPr>
              <a:t>x)</a:t>
            </a:r>
            <a:r>
              <a:rPr lang="en-US" altLang="zh-CN" sz="2000" dirty="0" smtClean="0">
                <a:latin typeface="Cambria" panose="02040503050406030204" pitchFamily="18" charset="0"/>
              </a:rPr>
              <a:t> is in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 for every natural number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x</a:t>
            </a:r>
            <a:r>
              <a:rPr lang="en-US" altLang="zh-CN" sz="2000" dirty="0" smtClean="0">
                <a:latin typeface="Cambria" panose="02040503050406030204" pitchFamily="18" charset="0"/>
              </a:rPr>
              <a:t> in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, then every natural number is in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K</a:t>
            </a:r>
            <a:r>
              <a:rPr lang="en-US" altLang="zh-CN" sz="2000" dirty="0" smtClean="0">
                <a:latin typeface="Cambria" panose="02040503050406030204" pitchFamily="18" charset="0"/>
              </a:rPr>
              <a:t>. 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838200"/>
            <a:ext cx="158115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52400" y="1066800"/>
            <a:ext cx="9067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   Axiom 1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It is impossible to test a program completely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2860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How many test cases do you need to exhaustively test: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err="1" smtClean="0">
                <a:latin typeface="Cambria" panose="02040503050406030204" pitchFamily="18" charset="0"/>
              </a:rPr>
              <a:t>Powerpoint</a:t>
            </a:r>
            <a:endParaRPr lang="en-US" altLang="zh-CN" sz="2000" dirty="0" smtClean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A calculator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MS Word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Any interesting software!</a:t>
            </a:r>
          </a:p>
          <a:p>
            <a:pPr lvl="1">
              <a:lnSpc>
                <a:spcPct val="90000"/>
              </a:lnSpc>
            </a:pPr>
            <a:endParaRPr lang="en-US" altLang="zh-CN" sz="20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The only way to be absolutely sure software works is to run it against all possible inputs and observe all of its outputs …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Oh, and the specification must be correct and complete.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1743807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1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mbria" panose="02040503050406030204" pitchFamily="18" charset="0"/>
              </a:rPr>
              <a:t>Example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7818" y="1143000"/>
            <a:ext cx="16209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1+0=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54399" y="1158240"/>
            <a:ext cx="162098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07818" y="1660109"/>
            <a:ext cx="16209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1+1=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54399" y="1675349"/>
            <a:ext cx="162098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07818" y="2698006"/>
            <a:ext cx="77169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1+9999999999999999999999999=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 rot="16200000">
            <a:off x="1075328" y="2132478"/>
            <a:ext cx="53249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07818" y="3550394"/>
            <a:ext cx="16209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2+0=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954399" y="3565634"/>
            <a:ext cx="162098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7818" y="4067503"/>
            <a:ext cx="16209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2+1=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54399" y="4082743"/>
            <a:ext cx="162098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07818" y="5105400"/>
            <a:ext cx="77169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2+9999999999999999999999999=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 rot="16200000">
            <a:off x="1075328" y="4539872"/>
            <a:ext cx="53249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3806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mbria" panose="02040503050406030204" pitchFamily="18" charset="0"/>
              </a:rPr>
              <a:t>Example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07817" y="1143000"/>
            <a:ext cx="174658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1+0.1=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54399" y="1158240"/>
            <a:ext cx="162098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1.1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07817" y="1660109"/>
            <a:ext cx="174658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1+0.2=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954399" y="1675349"/>
            <a:ext cx="162098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1.2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07818" y="2698006"/>
            <a:ext cx="77169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1+0.9999999999999999999999999=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 rot="16200000">
            <a:off x="1075328" y="2132478"/>
            <a:ext cx="53249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07818" y="3550394"/>
            <a:ext cx="17733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2+0.1=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954399" y="3565634"/>
            <a:ext cx="162098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2.1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07818" y="4067503"/>
            <a:ext cx="18495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2+0.2=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54399" y="4082743"/>
            <a:ext cx="162098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2.2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207818" y="5105400"/>
            <a:ext cx="771698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2+9999999999999999999999999=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 rot="16200000">
            <a:off x="1075328" y="4539872"/>
            <a:ext cx="532492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dirty="0" smtClean="0">
                <a:latin typeface="Cambria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2245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143000"/>
            <a:ext cx="929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1 (cont’d)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It is impossible to test a program completely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667000"/>
            <a:ext cx="8534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number of possible inputs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very large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number of possible outputs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very large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number of paths through the software is </a:t>
            </a:r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very large</a:t>
            </a:r>
            <a:r>
              <a:rPr lang="en-US" altLang="zh-CN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 software specification open to interpretation.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43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1524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2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Software testing is a risk-based exercise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you do not test the software for all inputs (a wise choice)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you take a risk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Hopefully you will skip a lot of inputs that work correctly.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What if you skip inputs that cause a fault?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Risk: financial loss, security, loss of money, loss of life!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That is a lot of pressure for a tester!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This course is all about techniques and practices to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help reduce the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zh-CN" sz="2400" dirty="0" smtClean="0"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2 (cont’d)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Software testing is a risk-based exercise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-76200" y="2590800"/>
            <a:ext cx="394539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you try to test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too much</a:t>
            </a:r>
            <a:r>
              <a:rPr lang="en-US" altLang="zh-CN" sz="2400" dirty="0" smtClean="0">
                <a:latin typeface="Cambria" panose="02040503050406030204" pitchFamily="18" charset="0"/>
              </a:rPr>
              <a:t>, the development cost becomes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prohibitive</a:t>
            </a:r>
            <a:r>
              <a:rPr lang="en-US" altLang="zh-CN" sz="2400" dirty="0" smtClean="0">
                <a:latin typeface="Cambria" panose="02040503050406030204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If you test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too little</a:t>
            </a:r>
            <a:r>
              <a:rPr lang="en-US" altLang="zh-CN" sz="2400" dirty="0" smtClean="0">
                <a:latin typeface="Cambria" panose="02040503050406030204" pitchFamily="18" charset="0"/>
              </a:rPr>
              <a:t>, the probability of software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failure increases </a:t>
            </a:r>
            <a:r>
              <a:rPr lang="en-US" altLang="zh-CN" sz="2400" dirty="0" smtClean="0">
                <a:latin typeface="Cambria" panose="02040503050406030204" pitchFamily="18" charset="0"/>
              </a:rPr>
              <a:t>and as we discussed … software failures can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cost us big time</a:t>
            </a:r>
            <a:r>
              <a:rPr lang="en-US" altLang="zh-CN" sz="2400" dirty="0" smtClean="0">
                <a:latin typeface="Cambria" panose="02040503050406030204" pitchFamily="18" charset="0"/>
              </a:rPr>
              <a:t>!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4510480" y="25908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510480" y="6019800"/>
            <a:ext cx="411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cxnSp>
        <p:nvCxnSpPr>
          <p:cNvPr id="7" name="AutoShape 6"/>
          <p:cNvCxnSpPr>
            <a:cxnSpLocks noChangeShapeType="1"/>
          </p:cNvCxnSpPr>
          <p:nvPr/>
        </p:nvCxnSpPr>
        <p:spPr bwMode="auto">
          <a:xfrm>
            <a:off x="4967680" y="2971800"/>
            <a:ext cx="2971800" cy="2667000"/>
          </a:xfrm>
          <a:prstGeom prst="curvedConnector3">
            <a:avLst>
              <a:gd name="adj1" fmla="val 4017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"/>
          <p:cNvSpPr>
            <a:spLocks/>
          </p:cNvSpPr>
          <p:nvPr/>
        </p:nvSpPr>
        <p:spPr bwMode="auto">
          <a:xfrm>
            <a:off x="4739080" y="2743200"/>
            <a:ext cx="3200400" cy="2971800"/>
          </a:xfrm>
          <a:custGeom>
            <a:avLst/>
            <a:gdLst>
              <a:gd name="T0" fmla="*/ 0 w 2016"/>
              <a:gd name="T1" fmla="*/ 1872 h 1872"/>
              <a:gd name="T2" fmla="*/ 1008 w 2016"/>
              <a:gd name="T3" fmla="*/ 1344 h 1872"/>
              <a:gd name="T4" fmla="*/ 1728 w 2016"/>
              <a:gd name="T5" fmla="*/ 576 h 1872"/>
              <a:gd name="T6" fmla="*/ 2016 w 2016"/>
              <a:gd name="T7" fmla="*/ 0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6" h="1872">
                <a:moveTo>
                  <a:pt x="0" y="1872"/>
                </a:moveTo>
                <a:cubicBezTo>
                  <a:pt x="360" y="1716"/>
                  <a:pt x="720" y="1560"/>
                  <a:pt x="1008" y="1344"/>
                </a:cubicBezTo>
                <a:cubicBezTo>
                  <a:pt x="1296" y="1128"/>
                  <a:pt x="1560" y="800"/>
                  <a:pt x="1728" y="576"/>
                </a:cubicBezTo>
                <a:cubicBezTo>
                  <a:pt x="1896" y="352"/>
                  <a:pt x="1968" y="96"/>
                  <a:pt x="201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015680" y="2490788"/>
            <a:ext cx="747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>
                <a:latin typeface="Cambria" panose="02040503050406030204" pitchFamily="18" charset="0"/>
              </a:rPr>
              <a:t>Cost of </a:t>
            </a:r>
          </a:p>
          <a:p>
            <a:r>
              <a:rPr lang="en-US" altLang="zh-CN" sz="1400">
                <a:latin typeface="Cambria" panose="02040503050406030204" pitchFamily="18" charset="0"/>
              </a:rPr>
              <a:t>Testing</a:t>
            </a:r>
            <a:endParaRPr lang="en-US" altLang="zh-CN" sz="2800">
              <a:latin typeface="Cambria" panose="02040503050406030204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924725" y="2514600"/>
            <a:ext cx="1135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latin typeface="Cambria" panose="02040503050406030204" pitchFamily="18" charset="0"/>
              </a:rPr>
              <a:t>Number of</a:t>
            </a:r>
          </a:p>
          <a:p>
            <a:pPr algn="ctr"/>
            <a:r>
              <a:rPr lang="en-US" altLang="zh-CN" sz="1400">
                <a:latin typeface="Cambria" panose="02040503050406030204" pitchFamily="18" charset="0"/>
              </a:rPr>
              <a:t>Missed Bugs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352438" y="4130675"/>
            <a:ext cx="11391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ambria" panose="02040503050406030204" pitchFamily="18" charset="0"/>
              </a:rPr>
              <a:t>Over</a:t>
            </a:r>
          </a:p>
          <a:p>
            <a:pPr algn="ctr"/>
            <a:r>
              <a:rPr lang="en-US" altLang="zh-CN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778893" y="6096000"/>
            <a:ext cx="1627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>
                <a:latin typeface="Cambria" panose="02040503050406030204" pitchFamily="18" charset="0"/>
              </a:rPr>
              <a:t>Amount of Testing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764813" y="3886200"/>
            <a:ext cx="11391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latin typeface="Cambria" panose="02040503050406030204" pitchFamily="18" charset="0"/>
              </a:rPr>
              <a:t>Under</a:t>
            </a:r>
          </a:p>
          <a:p>
            <a:pPr algn="ctr"/>
            <a:r>
              <a:rPr lang="en-US" altLang="zh-CN">
                <a:latin typeface="Cambria" panose="02040503050406030204" pitchFamily="18" charset="0"/>
              </a:rPr>
              <a:t>Testing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>
            <a:off x="6415480" y="42672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144284" y="3810000"/>
            <a:ext cx="975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latin typeface="Cambria" panose="02040503050406030204" pitchFamily="18" charset="0"/>
              </a:rPr>
              <a:t>Testing</a:t>
            </a:r>
          </a:p>
          <a:p>
            <a:pPr algn="ctr"/>
            <a:r>
              <a:rPr lang="en-US" altLang="zh-CN" sz="1200" dirty="0">
                <a:latin typeface="Cambria" panose="02040503050406030204" pitchFamily="18" charset="0"/>
              </a:rPr>
              <a:t>Equilibrium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 rot="10800000">
            <a:off x="4097670" y="3387725"/>
            <a:ext cx="40011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/>
          <a:p>
            <a:pPr algn="ctr"/>
            <a:r>
              <a:rPr lang="en-US" altLang="zh-CN" sz="1400" dirty="0" smtClean="0">
                <a:latin typeface="Cambria" panose="02040503050406030204" pitchFamily="18" charset="0"/>
              </a:rPr>
              <a:t>number</a:t>
            </a:r>
            <a:endParaRPr lang="en-US" altLang="zh-CN" sz="1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" y="1111250"/>
            <a:ext cx="6248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2 (cont’d)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Software testing is a risk-based exercise</a:t>
            </a:r>
            <a:br>
              <a:rPr lang="en-US" altLang="zh-CN" sz="3200" i="1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What about Murphy’s Law?</a:t>
            </a:r>
            <a:endParaRPr lang="en-US" altLang="zh-CN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3048000"/>
            <a:ext cx="86106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endParaRPr lang="en-US" altLang="zh-CN" sz="18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"If there's more than one possible outcome of a job or task, and one of those outcomes will result in disaster or an undesirable consequence, then somebody will do it that way.”</a:t>
            </a:r>
            <a:endParaRPr lang="en-US" altLang="zh-CN" sz="2400" i="1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200" dirty="0" smtClean="0">
                <a:latin typeface="Cambria" panose="02040503050406030204" pitchFamily="18" charset="0"/>
              </a:rPr>
              <a:t>The law's name stems from an attempt to use new measurement devices developed by one Edward Murphy.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51" y="1154320"/>
            <a:ext cx="2226849" cy="190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075" y="323055"/>
            <a:ext cx="4047525" cy="63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3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Testing cannot show the absence of bugs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667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“</a:t>
            </a:r>
            <a:r>
              <a:rPr lang="en-US" altLang="zh-CN" i="1" dirty="0" smtClean="0">
                <a:latin typeface="Cambria" panose="02040503050406030204" pitchFamily="18" charset="0"/>
              </a:rPr>
              <a:t>Program testing can be used to show the presence of bugs, but never to show their absence!</a:t>
            </a:r>
            <a:r>
              <a:rPr lang="en-US" altLang="zh-CN" dirty="0" smtClean="0">
                <a:latin typeface="Cambria" panose="02040503050406030204" pitchFamily="18" charset="0"/>
              </a:rPr>
              <a:t>”                                         </a:t>
            </a:r>
            <a:r>
              <a:rPr lang="en-US" altLang="zh-CN" sz="2000" dirty="0" smtClean="0">
                <a:latin typeface="Cambria" panose="02040503050406030204" pitchFamily="18" charset="0"/>
              </a:rPr>
              <a:t>-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Edsger</a:t>
            </a:r>
            <a:r>
              <a:rPr lang="en-US" altLang="zh-CN" sz="2000" dirty="0" smtClean="0">
                <a:latin typeface="Cambria" panose="02040503050406030204" pitchFamily="18" charset="0"/>
              </a:rPr>
              <a:t> </a:t>
            </a:r>
            <a:r>
              <a:rPr lang="en-US" altLang="zh-CN" sz="2000" dirty="0" err="1" smtClean="0">
                <a:latin typeface="Cambria" panose="02040503050406030204" pitchFamily="18" charset="0"/>
              </a:rPr>
              <a:t>Wybe</a:t>
            </a:r>
            <a:r>
              <a:rPr lang="en-US" altLang="zh-CN" sz="2000" dirty="0" smtClean="0">
                <a:latin typeface="Cambria" panose="02040503050406030204" pitchFamily="18" charset="0"/>
              </a:rPr>
              <a:t> Dijkstra</a:t>
            </a:r>
          </a:p>
          <a:p>
            <a:pPr>
              <a:lnSpc>
                <a:spcPct val="90000"/>
              </a:lnSpc>
            </a:pPr>
            <a:endParaRPr lang="en-US" altLang="zh-CN" sz="20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Dijkstra received the 1972 ACM Turing Award for fundamental contributions in the area of programming languages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238" y="2743200"/>
            <a:ext cx="1104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2192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4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i="1" dirty="0" smtClean="0">
                <a:latin typeface="Cambria" panose="02040503050406030204" pitchFamily="18" charset="0"/>
              </a:rPr>
              <a:t>The more bugs you find, the more bugs there are</a:t>
            </a:r>
            <a:br>
              <a:rPr lang="en-US" altLang="zh-CN" i="1" dirty="0" smtClean="0">
                <a:latin typeface="Cambria" panose="02040503050406030204" pitchFamily="18" charset="0"/>
              </a:rPr>
            </a:b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384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Bugs appear in groups, where you see one you will likely find more … Why?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Programmers can have bad days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Programmers tend to make the same mistakes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Some bugs are just the </a:t>
            </a: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tip of the iceberg</a:t>
            </a:r>
            <a:r>
              <a:rPr lang="en-US" altLang="zh-CN" sz="2000" dirty="0" smtClean="0"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90000"/>
              </a:lnSpc>
            </a:pPr>
            <a:endParaRPr lang="en-US" altLang="zh-CN" sz="20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Boris </a:t>
            </a:r>
            <a:r>
              <a:rPr lang="en-US" altLang="zh-CN" sz="2400" dirty="0" err="1" smtClean="0">
                <a:latin typeface="Cambria" panose="02040503050406030204" pitchFamily="18" charset="0"/>
              </a:rPr>
              <a:t>Beizer</a:t>
            </a:r>
            <a:r>
              <a:rPr lang="en-US" altLang="zh-CN" sz="2400" dirty="0" smtClean="0">
                <a:latin typeface="Cambria" panose="02040503050406030204" pitchFamily="18" charset="0"/>
              </a:rPr>
              <a:t> coined the term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pesticide paradox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to describe the phenomenon that the more you test software the more immune it becomes to your test cases.</a:t>
            </a:r>
          </a:p>
          <a:p>
            <a:pPr lvl="1">
              <a:lnSpc>
                <a:spcPct val="90000"/>
              </a:lnSpc>
            </a:pPr>
            <a:r>
              <a:rPr lang="en-US" altLang="zh-CN" sz="2000" b="1" dirty="0" smtClean="0">
                <a:latin typeface="Cambria" panose="02040503050406030204" pitchFamily="18" charset="0"/>
              </a:rPr>
              <a:t>Remedy:</a:t>
            </a:r>
            <a:r>
              <a:rPr lang="en-US" altLang="zh-CN" sz="2000" dirty="0" smtClean="0">
                <a:latin typeface="Cambria" panose="020405030504060302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continually write new and different tests </a:t>
            </a:r>
            <a:r>
              <a:rPr lang="en-US" altLang="zh-CN" sz="2000" dirty="0" smtClean="0">
                <a:latin typeface="Cambria" panose="02040503050406030204" pitchFamily="18" charset="0"/>
              </a:rPr>
              <a:t>to exercise different parts of the software.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833751"/>
            <a:ext cx="1295400" cy="19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6822" y="1800285"/>
            <a:ext cx="81579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1:            The basic concepts and theories of testing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Cambria" panose="02040503050406030204" pitchFamily="18" charset="0"/>
              </a:rPr>
              <a:t>Week 2-3:        Principles of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4:            Test Cases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5-6:        Black Box Testing 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7-9:        White Box 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10:	Integration Testing and System Testing 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11:  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Usability Testing and Accessibility 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12:        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Security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13: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Mutation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Testing</a:t>
            </a:r>
          </a:p>
          <a:p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Week 14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: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	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Software Quality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15:	Review I</a:t>
            </a:r>
          </a:p>
          <a:p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Week 16:	</a:t>
            </a:r>
            <a:r>
              <a:rPr lang="en-US" altLang="zh-CN" dirty="0">
                <a:solidFill>
                  <a:srgbClr val="132584"/>
                </a:solidFill>
                <a:latin typeface="Cambria" panose="02040503050406030204" pitchFamily="18" charset="0"/>
              </a:rPr>
              <a:t>Review </a:t>
            </a:r>
            <a:r>
              <a:rPr lang="en-US" altLang="zh-CN" dirty="0" smtClean="0">
                <a:solidFill>
                  <a:srgbClr val="132584"/>
                </a:solidFill>
                <a:latin typeface="Cambria" panose="02040503050406030204" pitchFamily="18" charset="0"/>
              </a:rPr>
              <a:t>II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30973"/>
            <a:ext cx="6705600" cy="8382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16 Weeks Plan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4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228600" y="10668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5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dirty="0" smtClean="0">
                <a:latin typeface="Cambria" panose="02040503050406030204" pitchFamily="18" charset="0"/>
              </a:rPr>
              <a:t>Not all bugs found will be fixed</a:t>
            </a:r>
            <a:endParaRPr lang="en-US" altLang="zh-CN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9600" y="2362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Why wouldn’t you fix a bug you knew about?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There’s not enough time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Some deadlines cannot be extended	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It’s not really a bug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Specifications can be wrong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It’s too risky to fix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“I’m not touching Murphy’s code!”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It’s just not worth it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Bugs in fringe features may have to wait</a:t>
            </a:r>
          </a:p>
          <a:p>
            <a:pPr lvl="2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Why not charge the customer for bug fixes in the next release (sound familiar?) :-)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2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762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6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i="1" dirty="0" smtClean="0">
                <a:latin typeface="Cambria" panose="02040503050406030204" pitchFamily="18" charset="0"/>
              </a:rPr>
              <a:t>It is difficult to say when a bug is indeed a bug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514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If there is a problem in the software but no one ever discovers it … is it a bug?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What is your opinion? Does a bug have to be observable in order for it to be a bug?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Bugs that are undiscovered are called </a:t>
            </a:r>
            <a:r>
              <a:rPr lang="en-US" altLang="zh-CN" i="1" dirty="0" smtClean="0">
                <a:latin typeface="Cambria" panose="02040503050406030204" pitchFamily="18" charset="0"/>
              </a:rPr>
              <a:t>latent bugs.</a:t>
            </a: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1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Introduction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2252662"/>
            <a:ext cx="8763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dirty="0" smtClean="0"/>
              <a:t>The software does not do something that specification says it should do.</a:t>
            </a:r>
          </a:p>
          <a:p>
            <a:pPr eaLnBrk="1" hangingPunct="1"/>
            <a:r>
              <a:rPr lang="en-US" altLang="zh-CN" sz="2000" dirty="0" smtClean="0"/>
              <a:t>The software does something that specification says it should not do.</a:t>
            </a:r>
          </a:p>
          <a:p>
            <a:pPr eaLnBrk="1" hangingPunct="1"/>
            <a:r>
              <a:rPr lang="en-US" altLang="zh-CN" sz="2000" dirty="0" smtClean="0"/>
              <a:t>The software does something that the specification does not mention.</a:t>
            </a:r>
          </a:p>
          <a:p>
            <a:pPr eaLnBrk="1" hangingPunct="1"/>
            <a:r>
              <a:rPr lang="en-US" altLang="zh-CN" sz="2000" dirty="0" smtClean="0"/>
              <a:t>The software does not do something that the specification does not mention but should.</a:t>
            </a:r>
          </a:p>
          <a:p>
            <a:pPr eaLnBrk="1" hangingPunct="1"/>
            <a:r>
              <a:rPr lang="en-US" altLang="zh-CN" sz="2000" dirty="0" smtClean="0"/>
              <a:t>The software is difficult to understand, hard to use, slow, or in the software tester's eyes will be viewed by the end user as just plain not right.</a:t>
            </a:r>
            <a:endParaRPr lang="en-US" altLang="zh-CN" sz="2000" dirty="0" smtClean="0">
              <a:latin typeface="Cambria" panose="020405030504060302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3400" y="1006605"/>
            <a:ext cx="8001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latin typeface="Cambria" panose="02040503050406030204" pitchFamily="18" charset="0"/>
              </a:rPr>
              <a:t>A software bug occurs when at least one of these rules is true</a:t>
            </a:r>
          </a:p>
        </p:txBody>
      </p:sp>
      <p:sp>
        <p:nvSpPr>
          <p:cNvPr id="2" name="矩形 1"/>
          <p:cNvSpPr/>
          <p:nvPr/>
        </p:nvSpPr>
        <p:spPr>
          <a:xfrm>
            <a:off x="1295400" y="5334000"/>
            <a:ext cx="6477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"If a tree falls in a forest and no one is around to hear it, does it make a sound?" </a:t>
            </a:r>
            <a:endParaRPr lang="zh-CN" altLang="en-US" sz="20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004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228600" y="11430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7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200" i="1" dirty="0" smtClean="0">
                <a:latin typeface="Cambria" panose="02040503050406030204" pitchFamily="18" charset="0"/>
              </a:rPr>
              <a:t>Specifications are never final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6200" y="2380445"/>
            <a:ext cx="8915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Building a product based on a “moving target” specification is fairly unique to software development.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Competition is fierce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Very rapid release cycles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Software is “easy” to change</a:t>
            </a:r>
            <a:endParaRPr lang="en-US" altLang="zh-CN" sz="28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Not true in other engineering domains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E.g., the Brooklyn Bridge could not be adjusted to allow train traffic to cross it once its construction started.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14500"/>
            <a:ext cx="7010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7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1143000"/>
            <a:ext cx="891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8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i="1" dirty="0" smtClean="0">
                <a:latin typeface="Cambria" panose="02040503050406030204" pitchFamily="18" charset="0"/>
              </a:rPr>
              <a:t>Software testers are not the most popular</a:t>
            </a:r>
            <a:br>
              <a:rPr lang="en-US" altLang="zh-CN" i="1" dirty="0" smtClean="0">
                <a:latin typeface="Cambria" panose="02040503050406030204" pitchFamily="18" charset="0"/>
              </a:rPr>
            </a:br>
            <a:r>
              <a:rPr lang="en-US" altLang="zh-CN" i="1" dirty="0" smtClean="0">
                <a:latin typeface="Cambria" panose="02040503050406030204" pitchFamily="18" charset="0"/>
              </a:rPr>
              <a:t> members of a project</a:t>
            </a:r>
            <a:endParaRPr lang="en-US" altLang="zh-CN" sz="36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783983"/>
            <a:ext cx="8305800" cy="331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Goal of a software tester: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Find bugs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Find bugs early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Make sure bugs get fixed</a:t>
            </a:r>
            <a:endParaRPr lang="en-US" altLang="zh-CN" sz="2400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Tips to avoid becoming unpopular: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Find bugs early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Temper your enthusiasm … act in a professional manner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Don’t report just the bad news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300" y="457200"/>
            <a:ext cx="3544799" cy="61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6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76200" y="1066800"/>
            <a:ext cx="8991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marL="838200" indent="-838200"/>
            <a:r>
              <a:rPr lang="en-US" altLang="zh-CN" dirty="0" smtClean="0">
                <a:latin typeface="Cambria" panose="02040503050406030204" pitchFamily="18" charset="0"/>
              </a:rPr>
              <a:t>Axiom 9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2400" i="1" dirty="0" smtClean="0">
                <a:latin typeface="Cambria" panose="02040503050406030204" pitchFamily="18" charset="0"/>
              </a:rPr>
              <a:t>Software testing is a disciplined and technical profession</a:t>
            </a:r>
            <a:endParaRPr lang="en-US" altLang="zh-CN" sz="32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1336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When software was simpler and more manageable software testers were often untrained and testing was not done methodically.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It is now too costly to build buggy software. </a:t>
            </a:r>
          </a:p>
          <a:p>
            <a:pPr>
              <a:lnSpc>
                <a:spcPct val="90000"/>
              </a:lnSpc>
            </a:pPr>
            <a:r>
              <a:rPr lang="en-US" altLang="zh-CN" sz="2400" dirty="0" smtClean="0">
                <a:latin typeface="Cambria" panose="02040503050406030204" pitchFamily="18" charset="0"/>
              </a:rPr>
              <a:t>As a result testing has matured as a discipline.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Sophisticated techniques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Tool support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 smtClean="0">
                <a:latin typeface="Cambria" panose="02040503050406030204" pitchFamily="18" charset="0"/>
              </a:rPr>
              <a:t>Rewarding careers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0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You now know …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1000" y="2255949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the 9 axioms of software testing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what is software verification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latin typeface="Cambria" panose="02040503050406030204" pitchFamily="18" charset="0"/>
              </a:rPr>
              <a:t>… what is software validation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6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4923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Cambria" panose="02040503050406030204" pitchFamily="18" charset="0"/>
              </a:rPr>
              <a:t>To be continued…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sz="3600" dirty="0" smtClean="0">
                <a:latin typeface="Cambria" panose="02040503050406030204" pitchFamily="18" charset="0"/>
              </a:rPr>
              <a:t>See you next week</a:t>
            </a:r>
            <a:endParaRPr lang="zh-CN" altLang="en-US" sz="3600" dirty="0" smtClean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7772400" cy="1143000"/>
          </a:xfrm>
        </p:spPr>
        <p:txBody>
          <a:bodyPr/>
          <a:lstStyle/>
          <a:p>
            <a:r>
              <a:rPr lang="en-US" altLang="zh-CN" sz="3600" dirty="0">
                <a:latin typeface="Cambria" panose="02040503050406030204" pitchFamily="18" charset="0"/>
              </a:rPr>
              <a:t>VERIFICATION</a:t>
            </a:r>
          </a:p>
        </p:txBody>
      </p:sp>
      <p:sp>
        <p:nvSpPr>
          <p:cNvPr id="1087493" name="Rectangle 5"/>
          <p:cNvSpPr>
            <a:spLocks noChangeArrowheads="1"/>
          </p:cNvSpPr>
          <p:nvPr/>
        </p:nvSpPr>
        <p:spPr bwMode="auto">
          <a:xfrm>
            <a:off x="457200" y="1361268"/>
            <a:ext cx="85344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</a:rPr>
              <a:t>The process of evaluating a system or component during the development process to determine whether it satisfies the specifications.</a:t>
            </a:r>
          </a:p>
          <a:p>
            <a:endParaRPr lang="en-US" altLang="zh-CN" dirty="0">
              <a:latin typeface="Cambria" panose="02040503050406030204" pitchFamily="18" charset="0"/>
            </a:endParaRPr>
          </a:p>
          <a:p>
            <a:r>
              <a:rPr lang="en-US" altLang="zh-CN" b="1" dirty="0">
                <a:latin typeface="Cambria" panose="02040503050406030204" pitchFamily="18" charset="0"/>
              </a:rPr>
              <a:t>THE CRITICAL QUESTION IS:</a:t>
            </a:r>
          </a:p>
          <a:p>
            <a:r>
              <a:rPr lang="en-US" altLang="zh-CN" dirty="0">
                <a:latin typeface="Cambria" panose="02040503050406030204" pitchFamily="18" charset="0"/>
              </a:rPr>
              <a:t>       </a:t>
            </a:r>
            <a:r>
              <a:rPr lang="en-US" altLang="zh-CN" b="1" u="sng" dirty="0">
                <a:solidFill>
                  <a:srgbClr val="3366FF"/>
                </a:solidFill>
                <a:latin typeface="Cambria" panose="02040503050406030204" pitchFamily="18" charset="0"/>
              </a:rPr>
              <a:t>- Did we build what we planned to build?</a:t>
            </a:r>
          </a:p>
          <a:p>
            <a:endParaRPr lang="en-US" altLang="zh-CN" b="1" u="sng" dirty="0">
              <a:solidFill>
                <a:srgbClr val="3366FF"/>
              </a:solidFill>
              <a:latin typeface="Cambria" panose="02040503050406030204" pitchFamily="18" charset="0"/>
            </a:endParaRPr>
          </a:p>
          <a:p>
            <a:r>
              <a:rPr lang="en-US" altLang="zh-CN" b="1" dirty="0">
                <a:latin typeface="Cambria" panose="02040503050406030204" pitchFamily="18" charset="0"/>
              </a:rPr>
              <a:t>Typically involves reviews and meetings to evaluate</a:t>
            </a:r>
            <a:r>
              <a:rPr lang="en-US" altLang="zh-CN" dirty="0">
                <a:latin typeface="Cambria" panose="02040503050406030204" pitchFamily="18" charset="0"/>
              </a:rPr>
              <a:t>: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documents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plans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code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requirements</a:t>
            </a:r>
          </a:p>
          <a:p>
            <a:pPr>
              <a:buFontTx/>
              <a:buChar char="•"/>
            </a:pPr>
            <a:r>
              <a:rPr lang="en-US" altLang="zh-CN" sz="2000" dirty="0">
                <a:latin typeface="Cambria" panose="02040503050406030204" pitchFamily="18" charset="0"/>
              </a:rPr>
              <a:t> 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9031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01785" y="152400"/>
            <a:ext cx="3598863" cy="860425"/>
          </a:xfrm>
        </p:spPr>
        <p:txBody>
          <a:bodyPr/>
          <a:lstStyle/>
          <a:p>
            <a:r>
              <a:rPr lang="en-US" altLang="zh-CN" sz="4400" dirty="0">
                <a:latin typeface="Cambria" panose="02040503050406030204" pitchFamily="18" charset="0"/>
              </a:rPr>
              <a:t>VALIDATION</a:t>
            </a:r>
          </a:p>
        </p:txBody>
      </p:sp>
      <p:sp>
        <p:nvSpPr>
          <p:cNvPr id="1086473" name="Rectangle 9"/>
          <p:cNvSpPr>
            <a:spLocks noChangeArrowheads="1"/>
          </p:cNvSpPr>
          <p:nvPr/>
        </p:nvSpPr>
        <p:spPr bwMode="auto">
          <a:xfrm>
            <a:off x="457200" y="1447800"/>
            <a:ext cx="8153400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</a:rPr>
              <a:t>The process of </a:t>
            </a:r>
            <a:r>
              <a:rPr lang="en-US" altLang="zh-CN" b="1" dirty="0">
                <a:latin typeface="Cambria" panose="02040503050406030204" pitchFamily="18" charset="0"/>
              </a:rPr>
              <a:t>evaluating</a:t>
            </a:r>
            <a:r>
              <a:rPr lang="en-US" altLang="zh-CN" dirty="0">
                <a:latin typeface="Cambria" panose="02040503050406030204" pitchFamily="18" charset="0"/>
              </a:rPr>
              <a:t> a system or component during the development process to </a:t>
            </a:r>
            <a:r>
              <a:rPr lang="en-US" altLang="zh-CN" b="1" dirty="0">
                <a:latin typeface="Cambria" panose="02040503050406030204" pitchFamily="18" charset="0"/>
              </a:rPr>
              <a:t>determine whether it satisfies the user's requirements</a:t>
            </a:r>
          </a:p>
          <a:p>
            <a:endParaRPr lang="en-US" altLang="zh-CN" b="1" dirty="0">
              <a:latin typeface="Cambria" panose="02040503050406030204" pitchFamily="18" charset="0"/>
            </a:endParaRPr>
          </a:p>
          <a:p>
            <a:r>
              <a:rPr lang="en-US" altLang="zh-CN" dirty="0">
                <a:latin typeface="Cambria" panose="02040503050406030204" pitchFamily="18" charset="0"/>
              </a:rPr>
              <a:t>THE CRITICAL QUESTION IS</a:t>
            </a:r>
          </a:p>
          <a:p>
            <a:r>
              <a:rPr lang="en-US" altLang="zh-CN" b="1" u="sng" dirty="0">
                <a:solidFill>
                  <a:srgbClr val="3366FF"/>
                </a:solidFill>
                <a:latin typeface="Cambria" panose="02040503050406030204" pitchFamily="18" charset="0"/>
              </a:rPr>
              <a:t>“Did we build what the user wanted?”</a:t>
            </a:r>
            <a:endParaRPr lang="zh-CN" altLang="en-US" b="1" u="sng" dirty="0">
              <a:solidFill>
                <a:srgbClr val="3366FF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66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i="1" dirty="0">
                <a:latin typeface="Cambria" panose="02040503050406030204" pitchFamily="18" charset="0"/>
              </a:rPr>
              <a:t>Verification vs. Validation</a:t>
            </a:r>
          </a:p>
        </p:txBody>
      </p:sp>
      <p:sp>
        <p:nvSpPr>
          <p:cNvPr id="115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04800" y="1295400"/>
            <a:ext cx="9372600" cy="4608512"/>
          </a:xfrm>
        </p:spPr>
        <p:txBody>
          <a:bodyPr/>
          <a:lstStyle/>
          <a:p>
            <a:pPr lvl="1"/>
            <a:r>
              <a:rPr lang="en-US" altLang="zh-CN" sz="2400" b="1" dirty="0">
                <a:latin typeface="Cambria" panose="02040503050406030204" pitchFamily="18" charset="0"/>
              </a:rPr>
              <a:t>Verification</a:t>
            </a:r>
            <a:r>
              <a:rPr lang="en-US" altLang="zh-CN" sz="2400" b="1" dirty="0">
                <a:solidFill>
                  <a:schemeClr val="folHlink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confirms that the software meets its specification.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</a:t>
            </a:r>
            <a:r>
              <a:rPr lang="en-US" altLang="zh-CN" sz="2000" dirty="0" smtClean="0">
                <a:latin typeface="Cambria" panose="02040503050406030204" pitchFamily="18" charset="0"/>
              </a:rPr>
              <a:t>   </a:t>
            </a:r>
            <a:r>
              <a:rPr lang="en-US" altLang="zh-CN" sz="2000" i="1" dirty="0" smtClean="0">
                <a:solidFill>
                  <a:schemeClr val="folHlink"/>
                </a:solidFill>
                <a:latin typeface="Cambria" panose="02040503050406030204" pitchFamily="18" charset="0"/>
              </a:rPr>
              <a:t>- </a:t>
            </a:r>
            <a:r>
              <a:rPr lang="en-US" altLang="zh-CN" sz="2000" i="1" dirty="0">
                <a:latin typeface="Cambria" panose="02040503050406030204" pitchFamily="18" charset="0"/>
              </a:rPr>
              <a:t>Are we building </a:t>
            </a: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the product right</a:t>
            </a:r>
            <a:r>
              <a:rPr lang="zh-CN" altLang="en-US" sz="2000" i="1" dirty="0">
                <a:latin typeface="Cambria" panose="02040503050406030204" pitchFamily="18" charset="0"/>
              </a:rPr>
              <a:t>？</a:t>
            </a:r>
            <a:endParaRPr lang="en-US" altLang="zh-CN" sz="2000" i="1" dirty="0">
              <a:latin typeface="Cambria" panose="02040503050406030204" pitchFamily="18" charset="0"/>
            </a:endParaRPr>
          </a:p>
          <a:p>
            <a:pPr lvl="1"/>
            <a:r>
              <a:rPr lang="en-US" altLang="zh-CN" sz="2400" b="1" dirty="0">
                <a:latin typeface="Cambria" panose="02040503050406030204" pitchFamily="18" charset="0"/>
              </a:rPr>
              <a:t>Validation</a:t>
            </a:r>
            <a:r>
              <a:rPr lang="en-US" altLang="zh-CN" sz="2400" b="1" dirty="0">
                <a:solidFill>
                  <a:schemeClr val="folHlink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</a:rPr>
              <a:t>confirms that the software meets the user’s requirements.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 sz="2000" dirty="0">
                <a:latin typeface="Cambria" panose="02040503050406030204" pitchFamily="18" charset="0"/>
              </a:rPr>
              <a:t>	   </a:t>
            </a:r>
            <a:r>
              <a:rPr lang="en-US" altLang="zh-CN" sz="2000" i="1" dirty="0">
                <a:solidFill>
                  <a:schemeClr val="folHlink"/>
                </a:solidFill>
                <a:latin typeface="Cambria" panose="02040503050406030204" pitchFamily="18" charset="0"/>
              </a:rPr>
              <a:t>- </a:t>
            </a:r>
            <a:r>
              <a:rPr lang="en-US" altLang="zh-CN" sz="2000" i="1" dirty="0">
                <a:latin typeface="Cambria" panose="02040503050406030204" pitchFamily="18" charset="0"/>
              </a:rPr>
              <a:t>Are we building </a:t>
            </a:r>
            <a:r>
              <a:rPr lang="en-US" altLang="zh-CN" sz="2000" i="1" dirty="0">
                <a:solidFill>
                  <a:srgbClr val="FF0000"/>
                </a:solidFill>
                <a:latin typeface="Cambria" panose="02040503050406030204" pitchFamily="18" charset="0"/>
              </a:rPr>
              <a:t>the right </a:t>
            </a:r>
            <a:r>
              <a:rPr lang="en-US" altLang="zh-CN" sz="2000" i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product </a:t>
            </a:r>
            <a:r>
              <a:rPr lang="en-US" altLang="zh-CN" sz="2000" i="1" dirty="0" smtClean="0">
                <a:latin typeface="Cambria" panose="02040503050406030204" pitchFamily="18" charset="0"/>
              </a:rPr>
              <a:t>? </a:t>
            </a:r>
            <a:endParaRPr lang="en-US" altLang="zh-CN" sz="2000" i="1" dirty="0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zh-CN" sz="2000" i="1" dirty="0">
              <a:solidFill>
                <a:schemeClr val="folHlink"/>
              </a:solidFill>
              <a:latin typeface="Cambria" panose="02040503050406030204" pitchFamily="18" charset="0"/>
            </a:endParaRP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Never assume the specifications are correct when testing, Both V&amp;V tests must be performed.</a:t>
            </a:r>
          </a:p>
          <a:p>
            <a:pPr lvl="1"/>
            <a:r>
              <a:rPr lang="en-US" altLang="zh-CN" sz="2000" dirty="0">
                <a:latin typeface="Cambria" panose="02040503050406030204" pitchFamily="18" charset="0"/>
              </a:rPr>
              <a:t>Example: The Hubble Space mirror was ground incorrectly (because the specs were wrong) and, consequently, it failed to produce clear pictures when originally launched</a:t>
            </a:r>
            <a:r>
              <a:rPr lang="en-US" altLang="zh-CN" sz="2000" b="1" dirty="0">
                <a:latin typeface="Cambria" panose="02040503050406030204" pitchFamily="18" charset="0"/>
              </a:rPr>
              <a:t>.</a:t>
            </a:r>
            <a:endParaRPr lang="zh-CN" altLang="en-US" sz="20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09712"/>
            <a:ext cx="5715000" cy="381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646" y="1977353"/>
            <a:ext cx="3727307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02594" y="1219200"/>
            <a:ext cx="711021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Software process models are an ideal … not reality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362200"/>
            <a:ext cx="83058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Cambria" panose="02040503050406030204" pitchFamily="18" charset="0"/>
              </a:rPr>
              <a:t>No software development effort follows a process model perfectly. Why?</a:t>
            </a:r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 specification never corresponds to the customers needs perfectly.</a:t>
            </a:r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There is never enough time to perform all of the testing.</a:t>
            </a:r>
          </a:p>
          <a:p>
            <a:r>
              <a:rPr lang="en-US" altLang="zh-CN" sz="2400" dirty="0" smtClean="0">
                <a:latin typeface="Cambria" panose="02040503050406030204" pitchFamily="18" charset="0"/>
              </a:rPr>
              <a:t>Nevertheless, an ideal model is helpful to make progress.</a:t>
            </a:r>
          </a:p>
          <a:p>
            <a:pPr lvl="1"/>
            <a:r>
              <a:rPr lang="en-US" altLang="zh-CN" sz="2000" dirty="0" smtClean="0">
                <a:latin typeface="Cambria" panose="02040503050406030204" pitchFamily="18" charset="0"/>
              </a:rPr>
              <a:t>Trade offs and concessions are inevitable.</a:t>
            </a:r>
            <a:endParaRPr lang="en-US" altLang="zh-CN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1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52400" y="1371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Plato had some interesting things to say about the ideal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2667000"/>
            <a:ext cx="8001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Physical objects and physical events are shadows </a:t>
            </a:r>
            <a:r>
              <a:rPr lang="en-US" altLang="zh-CN" sz="2400" dirty="0">
                <a:latin typeface="Cambria" panose="02040503050406030204" pitchFamily="18" charset="0"/>
              </a:rPr>
              <a:t> </a:t>
            </a:r>
            <a:r>
              <a:rPr lang="en-US" altLang="zh-CN" sz="2400" dirty="0" smtClean="0">
                <a:latin typeface="Cambria" panose="02040503050406030204" pitchFamily="18" charset="0"/>
              </a:rPr>
              <a:t>            of their ideal or perfect forms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They exist only to the extent that they instantiate the perfect versions of themselves.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However, real physical objects are fleeting phenomena, the ideals of which they are mere instances.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Plato believed in perfect justice, perfect chairs, etc.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He would have also believed that the Waterfall model (or some variant of it) was a perfect process model :-)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19" y="783307"/>
            <a:ext cx="1371600" cy="20817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25237" y="3063181"/>
            <a:ext cx="213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 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427 </a:t>
            </a:r>
            <a:r>
              <a:rPr lang="en-US" altLang="zh-CN" sz="2000" b="1" dirty="0">
                <a:solidFill>
                  <a:srgbClr val="FF0000"/>
                </a:solidFill>
              </a:rPr>
              <a:t>–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347 B.C.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533400" y="1295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Software testing axioms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9586" y="2057400"/>
            <a:ext cx="845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It is impossible to test a program completely.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Software testing is a risk-based exercise.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Testing cannot show the absence of bugs.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The more bugs you find, the more bugs there are.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Not all bugs found will be fixed.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It is difficult to say when a bug is indeed a bug.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Specifications are never final.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Software testers are not the most popular members of a project.</a:t>
            </a:r>
          </a:p>
          <a:p>
            <a:pPr marL="533400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 smtClean="0">
                <a:latin typeface="Cambria" panose="02040503050406030204" pitchFamily="18" charset="0"/>
              </a:rPr>
              <a:t>Software testing is a disciplined and technical profession.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49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6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6705600" cy="838200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latin typeface="Cambria" panose="02040503050406030204" pitchFamily="18" charset="0"/>
              </a:rPr>
              <a:t>Principle of Testing</a:t>
            </a:r>
            <a:endParaRPr lang="zh-CN" altLang="zh-CN" dirty="0" smtClean="0">
              <a:latin typeface="Cambria" panose="02040503050406030204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1430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dirty="0" smtClean="0">
                <a:latin typeface="Cambria" panose="02040503050406030204" pitchFamily="18" charset="0"/>
              </a:rPr>
              <a:t>Parenthesis: </a:t>
            </a:r>
            <a:br>
              <a:rPr lang="en-US" altLang="zh-CN" dirty="0" smtClean="0">
                <a:latin typeface="Cambria" panose="02040503050406030204" pitchFamily="18" charset="0"/>
              </a:rPr>
            </a:br>
            <a:r>
              <a:rPr lang="en-US" altLang="zh-CN" dirty="0" smtClean="0">
                <a:latin typeface="Cambria" panose="02040503050406030204" pitchFamily="18" charset="0"/>
              </a:rPr>
              <a:t>What is an axiom anyway?</a:t>
            </a:r>
            <a:endParaRPr lang="en-US" altLang="zh-CN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2466304"/>
            <a:ext cx="8382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3"/>
              </a:buBlip>
              <a:defRPr sz="28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An </a:t>
            </a:r>
            <a:r>
              <a:rPr lang="en-US" altLang="zh-CN" sz="2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axiom</a:t>
            </a:r>
            <a:r>
              <a:rPr lang="en-US" altLang="zh-CN" sz="2400" dirty="0" smtClean="0">
                <a:latin typeface="Cambria" panose="02040503050406030204" pitchFamily="18" charset="0"/>
              </a:rPr>
              <a:t> is a sentence or proposition that is </a:t>
            </a:r>
            <a:r>
              <a:rPr lang="en-US" altLang="zh-CN" sz="24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not proved or demonstrated</a:t>
            </a:r>
            <a:r>
              <a:rPr lang="en-US" altLang="zh-CN" sz="2400" dirty="0" smtClean="0">
                <a:latin typeface="Cambria" panose="02040503050406030204" pitchFamily="18" charset="0"/>
              </a:rPr>
              <a:t> and is considered as obvious or as an initial necessary consensus for a theory building or acceptation. </a:t>
            </a:r>
          </a:p>
          <a:p>
            <a:pPr>
              <a:spcAft>
                <a:spcPts val="600"/>
              </a:spcAft>
            </a:pPr>
            <a:r>
              <a:rPr lang="en-US" altLang="zh-CN" sz="2400" dirty="0" smtClean="0">
                <a:latin typeface="Cambria" panose="02040503050406030204" pitchFamily="18" charset="0"/>
              </a:rPr>
              <a:t>Therefore, it is taken for granted as true, and serves as a starting point for deducing and inferring other (theory dependent) truths.</a:t>
            </a:r>
            <a:endParaRPr lang="en-US" altLang="zh-CN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83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20070815模板</Template>
  <TotalTime>16263</TotalTime>
  <Words>1853</Words>
  <Application>Microsoft Office PowerPoint</Application>
  <PresentationFormat>全屏显示(4:3)</PresentationFormat>
  <Paragraphs>251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黑体</vt:lpstr>
      <vt:lpstr>华文新魏</vt:lpstr>
      <vt:lpstr>宋体</vt:lpstr>
      <vt:lpstr>Arial</vt:lpstr>
      <vt:lpstr>Cambria</vt:lpstr>
      <vt:lpstr>Wingdings</vt:lpstr>
      <vt:lpstr>1_自定义设计方案</vt:lpstr>
      <vt:lpstr>Software Quality Assurance and Testing Technology</vt:lpstr>
      <vt:lpstr>16 Weeks Plan </vt:lpstr>
      <vt:lpstr>VERIFICATION</vt:lpstr>
      <vt:lpstr>VALIDATION</vt:lpstr>
      <vt:lpstr>Verification vs. Validation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Example</vt:lpstr>
      <vt:lpstr>Example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Principle of Testing</vt:lpstr>
      <vt:lpstr>Introduction</vt:lpstr>
      <vt:lpstr>Principle of Testing</vt:lpstr>
      <vt:lpstr>Principle of Testing</vt:lpstr>
      <vt:lpstr>Principle of Testing</vt:lpstr>
      <vt:lpstr>Principle of Testing</vt:lpstr>
      <vt:lpstr>To be continued… See you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ShoppingCHE</dc:creator>
  <cp:lastModifiedBy>Liu haiming</cp:lastModifiedBy>
  <cp:revision>2660</cp:revision>
  <cp:lastPrinted>1601-01-01T00:00:00Z</cp:lastPrinted>
  <dcterms:created xsi:type="dcterms:W3CDTF">1601-01-01T00:00:00Z</dcterms:created>
  <dcterms:modified xsi:type="dcterms:W3CDTF">2022-03-24T13:09:55Z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